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1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07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66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98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92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04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97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12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33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63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33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17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FC2D9-86CC-4659-A1D6-5A8DB684B3C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AE2C5-1A12-4BA7-92CD-F8EBEEFF5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995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smtClean="0">
                <a:solidFill>
                  <a:schemeClr val="accent1"/>
                </a:solidFill>
              </a:rPr>
              <a:t>Үш өткізгішті электр тізбегі</a:t>
            </a:r>
            <a:br>
              <a:rPr lang="ru-RU" sz="3200" b="1" smtClean="0">
                <a:solidFill>
                  <a:schemeClr val="accent1"/>
                </a:solidFill>
              </a:rPr>
            </a:br>
            <a:endParaRPr lang="ru-RU" sz="3200" b="1" smtClean="0">
              <a:solidFill>
                <a:schemeClr val="accent1"/>
              </a:solidFill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052513"/>
            <a:ext cx="7856537" cy="4889500"/>
          </a:xfrm>
        </p:spPr>
        <p:txBody>
          <a:bodyPr/>
          <a:lstStyle/>
          <a:p>
            <a:pPr eaLnBrk="1" hangingPunct="1"/>
            <a:r>
              <a:rPr lang="ru-RU" smtClean="0"/>
              <a:t>Бұл қорек көзі мен қабылдағыш арасындағы бейтарап сымсыз жұлдызшалап жалғану.</a:t>
            </a:r>
          </a:p>
        </p:txBody>
      </p:sp>
      <p:pic>
        <p:nvPicPr>
          <p:cNvPr id="144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81300"/>
            <a:ext cx="8893175" cy="343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2110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404813"/>
            <a:ext cx="7993063" cy="60483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smtClean="0"/>
              <a:t>Немесе сызықты параметрлер арқылы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kk-KZ" sz="2400" b="1" smtClean="0"/>
              <a:t>Актив қуат үшін</a:t>
            </a:r>
            <a:endParaRPr lang="ru-RU" sz="2400" b="1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smtClean="0"/>
              <a:t>P = √3 U</a:t>
            </a:r>
            <a:r>
              <a:rPr lang="ru-RU" baseline="-25000" smtClean="0"/>
              <a:t>Л</a:t>
            </a:r>
            <a:r>
              <a:rPr lang="ru-RU" smtClean="0"/>
              <a:t> I</a:t>
            </a:r>
            <a:r>
              <a:rPr lang="ru-RU" baseline="-25000" smtClean="0"/>
              <a:t>Л</a:t>
            </a:r>
            <a:r>
              <a:rPr lang="ru-RU" smtClean="0"/>
              <a:t> cos φ.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Мұнда U</a:t>
            </a:r>
            <a:r>
              <a:rPr lang="ru-RU" baseline="-25000" smtClean="0"/>
              <a:t>Л</a:t>
            </a:r>
            <a:r>
              <a:rPr lang="ru-RU" smtClean="0"/>
              <a:t> и I</a:t>
            </a:r>
            <a:r>
              <a:rPr lang="ru-RU" baseline="-25000" smtClean="0"/>
              <a:t>Л</a:t>
            </a:r>
            <a:r>
              <a:rPr lang="ru-RU" smtClean="0"/>
              <a:t> – сызықты ток пен кернеу; cos φ – фазалық.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smtClean="0"/>
              <a:t>Реактив қуат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mtClean="0"/>
              <a:t>Q = √3 U</a:t>
            </a:r>
            <a:r>
              <a:rPr lang="ru-RU" baseline="-25000" smtClean="0"/>
              <a:t>Л</a:t>
            </a:r>
            <a:r>
              <a:rPr lang="ru-RU" smtClean="0"/>
              <a:t> I</a:t>
            </a:r>
            <a:r>
              <a:rPr lang="ru-RU" baseline="-25000" smtClean="0"/>
              <a:t>Л</a:t>
            </a:r>
            <a:r>
              <a:rPr lang="ru-RU" smtClean="0"/>
              <a:t> sin φ.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smtClean="0"/>
              <a:t>Жалпы қуат </a:t>
            </a:r>
            <a:endParaRPr lang="ru-RU" sz="2400" b="1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smtClean="0"/>
              <a:t>S = √3 U</a:t>
            </a:r>
            <a:r>
              <a:rPr lang="ru-RU" baseline="-25000" smtClean="0"/>
              <a:t>Л</a:t>
            </a:r>
            <a:r>
              <a:rPr lang="ru-RU" smtClean="0"/>
              <a:t> I</a:t>
            </a:r>
            <a:r>
              <a:rPr lang="ru-RU" baseline="-25000" smtClean="0"/>
              <a:t>Л</a:t>
            </a:r>
            <a:r>
              <a:rPr lang="ru-RU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801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404813"/>
            <a:ext cx="7848600" cy="5111750"/>
          </a:xfrm>
        </p:spPr>
        <p:txBody>
          <a:bodyPr/>
          <a:lstStyle/>
          <a:p>
            <a:pPr eaLnBrk="1" hangingPunct="1"/>
            <a:r>
              <a:rPr lang="ru-RU" smtClean="0"/>
              <a:t>Симметриялы жүктеме кезінде </a:t>
            </a:r>
            <a:r>
              <a:rPr lang="en-US" smtClean="0"/>
              <a:t>Za = Zb = Zc = Z </a:t>
            </a:r>
            <a:r>
              <a:rPr lang="ru-RU" smtClean="0"/>
              <a:t>болған кезде </a:t>
            </a:r>
            <a:r>
              <a:rPr lang="en-US" smtClean="0"/>
              <a:t>N </a:t>
            </a:r>
            <a:r>
              <a:rPr lang="ru-RU" smtClean="0"/>
              <a:t>көзінің бейтарап нүктесі мен қабылдағыштың бейтарап нүктесі </a:t>
            </a:r>
            <a:r>
              <a:rPr lang="en-US" smtClean="0"/>
              <a:t>n </a:t>
            </a:r>
            <a:r>
              <a:rPr lang="ru-RU" smtClean="0"/>
              <a:t>арасындағы кернеу нөлге тең, </a:t>
            </a:r>
            <a:r>
              <a:rPr lang="en-US" smtClean="0"/>
              <a:t>UnN = 0.</a:t>
            </a:r>
            <a:r>
              <a:rPr lang="ru-RU" smtClean="0"/>
              <a:t> </a:t>
            </a:r>
          </a:p>
          <a:p>
            <a:pPr eaLnBrk="1" hangingPunct="1"/>
            <a:r>
              <a:rPr lang="ru-RU" smtClean="0"/>
              <a:t>Қабылдағыштың симметриялы емес жүктемесі кезінде </a:t>
            </a:r>
            <a:r>
              <a:rPr lang="en-US" smtClean="0"/>
              <a:t>Za ≠ Zb ≠ Zc </a:t>
            </a:r>
            <a:r>
              <a:rPr lang="ru-RU" smtClean="0"/>
              <a:t>бейтарап нүктелері мен энергеия көзі арасында </a:t>
            </a:r>
            <a:r>
              <a:rPr lang="en-US" smtClean="0"/>
              <a:t>U</a:t>
            </a:r>
            <a:r>
              <a:rPr lang="en-US" baseline="-25000" smtClean="0"/>
              <a:t>nN</a:t>
            </a:r>
            <a:r>
              <a:rPr lang="en-US" smtClean="0"/>
              <a:t> </a:t>
            </a:r>
            <a:r>
              <a:rPr lang="ru-RU" smtClean="0"/>
              <a:t>бейтарап кернеуі пайда болады</a:t>
            </a:r>
          </a:p>
        </p:txBody>
      </p:sp>
    </p:spTree>
    <p:extLst>
      <p:ext uri="{BB962C8B-B14F-4D97-AF65-F5344CB8AC3E}">
        <p14:creationId xmlns:p14="http://schemas.microsoft.com/office/powerpoint/2010/main" val="273542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-315913"/>
            <a:ext cx="7313613" cy="103188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60350"/>
            <a:ext cx="8243887" cy="4114800"/>
          </a:xfrm>
        </p:spPr>
        <p:txBody>
          <a:bodyPr/>
          <a:lstStyle/>
          <a:p>
            <a:pPr eaLnBrk="1" hangingPunct="1"/>
            <a:r>
              <a:rPr lang="ru-RU" smtClean="0"/>
              <a:t>Бейтарап кернеуді анықтау үшін түйінаралық кернеу формуласын қолдануға болады 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Олай болса, фаза бойынша кернеулер:</a:t>
            </a:r>
          </a:p>
        </p:txBody>
      </p:sp>
      <p:sp>
        <p:nvSpPr>
          <p:cNvPr id="146436" name="AutoShape 5" descr="lf_04002"/>
          <p:cNvSpPr>
            <a:spLocks noChangeAspect="1" noChangeArrowheads="1"/>
          </p:cNvSpPr>
          <p:nvPr/>
        </p:nvSpPr>
        <p:spPr bwMode="auto">
          <a:xfrm>
            <a:off x="3490913" y="3181350"/>
            <a:ext cx="21621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46437" name="Picture 6" descr="image0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1785938"/>
            <a:ext cx="446405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6438" name="Picture 7" descr="image07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1875"/>
            <a:ext cx="88931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39" name="Rectangle 8"/>
          <p:cNvSpPr>
            <a:spLocks noChangeArrowheads="1"/>
          </p:cNvSpPr>
          <p:nvPr/>
        </p:nvSpPr>
        <p:spPr bwMode="auto">
          <a:xfrm>
            <a:off x="395288" y="4214813"/>
            <a:ext cx="874871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/>
              <a:t>Қабылдағыштың фазалық кернеулерін біле отырып, фазалық токтарды анықтауға болады:</a:t>
            </a:r>
          </a:p>
        </p:txBody>
      </p:sp>
      <p:pic>
        <p:nvPicPr>
          <p:cNvPr id="146440" name="Picture 9" descr="image07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5929313"/>
            <a:ext cx="676910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8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404813"/>
            <a:ext cx="7777162" cy="5903912"/>
          </a:xfrm>
        </p:spPr>
        <p:txBody>
          <a:bodyPr/>
          <a:lstStyle/>
          <a:p>
            <a:pPr eaLnBrk="1" hangingPunct="1"/>
            <a:r>
              <a:rPr lang="ru-RU" sz="2000" smtClean="0"/>
              <a:t>Мұндай жағдайда асимметриялық жүктеме оның фазалық кернеулерінің </a:t>
            </a:r>
            <a:r>
              <a:rPr lang="en-US" sz="2000" smtClean="0"/>
              <a:t>Úa, Úb, Úc </a:t>
            </a:r>
            <a:r>
              <a:rPr lang="ru-RU" sz="2000" smtClean="0"/>
              <a:t>асимметриясын және оның бейтарап нүктесінің </a:t>
            </a:r>
            <a:r>
              <a:rPr lang="en-US" sz="2000" smtClean="0"/>
              <a:t>n </a:t>
            </a:r>
            <a:r>
              <a:rPr lang="ru-RU" sz="2000" smtClean="0"/>
              <a:t>кернеу үшбұрышының центрінен жылжуын (бейтарап ығысу) тудырады.</a:t>
            </a:r>
          </a:p>
        </p:txBody>
      </p:sp>
      <p:pic>
        <p:nvPicPr>
          <p:cNvPr id="14745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3382962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460" name="Rectangle 5"/>
          <p:cNvSpPr>
            <a:spLocks noChangeArrowheads="1"/>
          </p:cNvSpPr>
          <p:nvPr/>
        </p:nvSpPr>
        <p:spPr bwMode="auto">
          <a:xfrm>
            <a:off x="608013" y="4149725"/>
            <a:ext cx="8535987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sz="1800">
                <a:latin typeface="Arial" charset="0"/>
              </a:rPr>
              <a:t>	 Сондықтан бейтарап сым:</a:t>
            </a:r>
          </a:p>
          <a:p>
            <a:pPr eaLnBrk="0" hangingPunct="0">
              <a:buFontTx/>
              <a:buChar char="•"/>
            </a:pPr>
            <a:r>
              <a:rPr lang="ru-RU" sz="1800">
                <a:latin typeface="Arial" charset="0"/>
              </a:rPr>
              <a:t> қабылдағыштың симметриялы емес жүктемесі кезіндегі фазалық кернеуді реттеу үшін; </a:t>
            </a:r>
          </a:p>
          <a:p>
            <a:pPr eaLnBrk="0" hangingPunct="0">
              <a:buFontTx/>
              <a:buChar char="•"/>
            </a:pPr>
            <a:r>
              <a:rPr lang="ru-RU" sz="1800">
                <a:latin typeface="Arial" charset="0"/>
              </a:rPr>
              <a:t> желінің сызықтық кернеуінен бір қадам төмен кернеудегі бір фазалы жүктемелерді қосу үшін, </a:t>
            </a:r>
          </a:p>
          <a:p>
            <a:pPr eaLnBrk="0" hangingPunct="0"/>
            <a:r>
              <a:rPr lang="ru-RU" sz="1800">
                <a:latin typeface="Arial" charset="0"/>
              </a:rPr>
              <a:t>	 Сақтандырғышты бейтарап сым тізбегіне орнатуға болмайтынын ескеру керек, себебі жанған сақтандырғыш бейтарап сымның үзілуіне және жүктеме фазаларында айтарлықтай асқын кернеулердің пайда болуына әкеледі.</a:t>
            </a:r>
          </a:p>
        </p:txBody>
      </p:sp>
      <p:sp>
        <p:nvSpPr>
          <p:cNvPr id="147461" name="AutoShape 6" descr="lf_04001"/>
          <p:cNvSpPr>
            <a:spLocks noChangeAspect="1" noChangeArrowheads="1"/>
          </p:cNvSpPr>
          <p:nvPr/>
        </p:nvSpPr>
        <p:spPr bwMode="auto">
          <a:xfrm>
            <a:off x="5033963" y="3292475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648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71625" y="785813"/>
            <a:ext cx="7313613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b="1" smtClean="0">
                <a:solidFill>
                  <a:srgbClr val="0000FF"/>
                </a:solidFill>
              </a:rPr>
              <a:t>Генератор мен қабылдағыш фазалары арасындағы үшбұрыш байланысы </a:t>
            </a:r>
            <a:r>
              <a:rPr lang="ru-RU" sz="3200" b="1" smtClean="0"/>
              <a:t/>
            </a:r>
            <a:br>
              <a:rPr lang="ru-RU" sz="3200" b="1" smtClean="0"/>
            </a:br>
            <a:endParaRPr lang="ru-RU" sz="3200" b="1" smtClean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571625"/>
            <a:ext cx="8280400" cy="4114800"/>
          </a:xfrm>
        </p:spPr>
        <p:txBody>
          <a:bodyPr/>
          <a:lstStyle/>
          <a:p>
            <a:pPr eaLnBrk="1" hangingPunct="1"/>
            <a:r>
              <a:rPr lang="ru-RU" sz="2400" smtClean="0"/>
              <a:t>Қуат көзі үшбұрышқа жалғанған кезде, бір фазаның </a:t>
            </a:r>
            <a:r>
              <a:rPr lang="en-US" sz="2400" smtClean="0"/>
              <a:t>X </a:t>
            </a:r>
            <a:r>
              <a:rPr lang="ru-RU" sz="2400" smtClean="0"/>
              <a:t>ұшы екінші фазаның </a:t>
            </a:r>
            <a:r>
              <a:rPr lang="en-US" sz="2400" smtClean="0"/>
              <a:t>B </a:t>
            </a:r>
            <a:r>
              <a:rPr lang="ru-RU" sz="2400" smtClean="0"/>
              <a:t>басына, екінші фазаның </a:t>
            </a:r>
            <a:r>
              <a:rPr lang="en-US" sz="2400" smtClean="0"/>
              <a:t>Y </a:t>
            </a:r>
            <a:r>
              <a:rPr lang="ru-RU" sz="2400" smtClean="0"/>
              <a:t>соңы үшінші фазаның </a:t>
            </a:r>
            <a:r>
              <a:rPr lang="en-US" sz="2400" smtClean="0"/>
              <a:t>C </a:t>
            </a:r>
            <a:r>
              <a:rPr lang="ru-RU" sz="2400" smtClean="0"/>
              <a:t>басына, </a:t>
            </a:r>
            <a:r>
              <a:rPr lang="en-US" sz="2400" smtClean="0"/>
              <a:t>Z </a:t>
            </a:r>
            <a:r>
              <a:rPr lang="ru-RU" sz="2400" smtClean="0"/>
              <a:t>фазаның соңы бірінші фазаның басына </a:t>
            </a:r>
            <a:r>
              <a:rPr lang="en-US" sz="2400" smtClean="0"/>
              <a:t>Z </a:t>
            </a:r>
            <a:r>
              <a:rPr lang="ru-RU" sz="2400" smtClean="0"/>
              <a:t>қосылады, </a:t>
            </a:r>
            <a:r>
              <a:rPr lang="en-US" sz="2400" smtClean="0"/>
              <a:t>A, B </a:t>
            </a:r>
            <a:r>
              <a:rPr lang="ru-RU" sz="2400" smtClean="0"/>
              <a:t>және </a:t>
            </a:r>
            <a:r>
              <a:rPr lang="en-US" sz="2400" smtClean="0"/>
              <a:t>C </a:t>
            </a:r>
            <a:r>
              <a:rPr lang="ru-RU" sz="2400" smtClean="0"/>
              <a:t>фазаларының бастары үш сым арқылы қабылдағыштарға қосылады.</a:t>
            </a:r>
          </a:p>
        </p:txBody>
      </p:sp>
      <p:pic>
        <p:nvPicPr>
          <p:cNvPr id="148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4214813"/>
            <a:ext cx="7200900" cy="231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05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333375"/>
            <a:ext cx="7848600" cy="61912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100" smtClean="0"/>
              <a:t>Үшбұрыш байланысында фазаның соңы мен басы арасындағы кернеу - бұл желілік сымдар арасындағы кернеу. Демек, үшбұрышты жалғануда желілік кернеу фазалық кернеуге тең болады.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smtClean="0"/>
              <a:t>U</a:t>
            </a:r>
            <a:r>
              <a:rPr lang="ru-RU" sz="2100" baseline="-25000" smtClean="0"/>
              <a:t>Л</a:t>
            </a:r>
            <a:r>
              <a:rPr lang="ru-RU" sz="2100" smtClean="0"/>
              <a:t> = U</a:t>
            </a:r>
            <a:r>
              <a:rPr lang="ru-RU" sz="2100" baseline="-25000" smtClean="0"/>
              <a:t>Ф</a:t>
            </a:r>
            <a:r>
              <a:rPr lang="ru-RU" sz="21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/>
              <a:t>Желілік сымдардың кедергісін ескермей, тұтынушының желілік кернеуін генератордың желілік кернеуіне теңестіруге болады: U</a:t>
            </a:r>
            <a:r>
              <a:rPr lang="ru-RU" sz="2100" baseline="-25000" smtClean="0"/>
              <a:t>ab</a:t>
            </a:r>
            <a:r>
              <a:rPr lang="ru-RU" sz="2100" smtClean="0"/>
              <a:t> = U</a:t>
            </a:r>
            <a:r>
              <a:rPr lang="ru-RU" sz="2100" baseline="-25000" smtClean="0"/>
              <a:t>AB</a:t>
            </a:r>
            <a:r>
              <a:rPr lang="ru-RU" sz="2100" smtClean="0"/>
              <a:t>, U</a:t>
            </a:r>
            <a:r>
              <a:rPr lang="ru-RU" sz="2100" baseline="-25000" smtClean="0"/>
              <a:t>bc</a:t>
            </a:r>
            <a:r>
              <a:rPr lang="ru-RU" sz="2100" smtClean="0"/>
              <a:t> = U</a:t>
            </a:r>
            <a:r>
              <a:rPr lang="ru-RU" sz="2100" baseline="-25000" smtClean="0"/>
              <a:t>BC</a:t>
            </a:r>
            <a:r>
              <a:rPr lang="ru-RU" sz="2100" smtClean="0"/>
              <a:t>, U</a:t>
            </a:r>
            <a:r>
              <a:rPr lang="ru-RU" sz="2100" baseline="-25000" smtClean="0"/>
              <a:t>ca</a:t>
            </a:r>
            <a:r>
              <a:rPr lang="ru-RU" sz="2100" smtClean="0"/>
              <a:t> = U</a:t>
            </a:r>
            <a:r>
              <a:rPr lang="ru-RU" sz="2100" baseline="-25000" smtClean="0"/>
              <a:t>CA</a:t>
            </a:r>
            <a:r>
              <a:rPr lang="ru-RU" sz="2100" smtClean="0"/>
              <a:t>. </a:t>
            </a:r>
            <a:r>
              <a:rPr lang="en-US" sz="2100" smtClean="0"/>
              <a:t>Iab, İbc </a:t>
            </a:r>
            <a:r>
              <a:rPr lang="ru-RU" sz="2100" smtClean="0"/>
              <a:t>және </a:t>
            </a:r>
            <a:r>
              <a:rPr lang="en-US" sz="2100" smtClean="0"/>
              <a:t>İca </a:t>
            </a:r>
            <a:r>
              <a:rPr lang="ru-RU" sz="2100" smtClean="0"/>
              <a:t>фазалық токтары қабылдағыштың </a:t>
            </a:r>
            <a:r>
              <a:rPr lang="en-US" sz="2100" smtClean="0"/>
              <a:t>Zab, Zbc, Zca </a:t>
            </a:r>
            <a:r>
              <a:rPr lang="ru-RU" sz="2100" smtClean="0"/>
              <a:t>фазалары арқылы өтеді.</a:t>
            </a:r>
            <a:r>
              <a:rPr lang="en-US" sz="2100" smtClean="0"/>
              <a:t> Úab, Úbc </a:t>
            </a:r>
            <a:r>
              <a:rPr lang="ru-RU" sz="2100" smtClean="0"/>
              <a:t>және </a:t>
            </a:r>
            <a:r>
              <a:rPr lang="en-US" sz="2100" smtClean="0"/>
              <a:t>Úca </a:t>
            </a:r>
            <a:r>
              <a:rPr lang="ru-RU" sz="2100" smtClean="0"/>
              <a:t>фазалық кернеулерінің шартты оң бағыты фазалық токтардың оң бағытына сәйкес келеді. </a:t>
            </a:r>
            <a:r>
              <a:rPr lang="en-US" sz="2100" smtClean="0"/>
              <a:t>IA, İB </a:t>
            </a:r>
            <a:r>
              <a:rPr lang="ru-RU" sz="2100" smtClean="0"/>
              <a:t>және </a:t>
            </a:r>
            <a:r>
              <a:rPr lang="en-US" sz="2100" smtClean="0"/>
              <a:t>IC </a:t>
            </a:r>
            <a:r>
              <a:rPr lang="ru-RU" sz="2100" smtClean="0"/>
              <a:t>желілік токтарының шартты оң бағыты қуат көздерінен қабылдағышқа қарай алынады.</a:t>
            </a:r>
          </a:p>
        </p:txBody>
      </p:sp>
    </p:spTree>
    <p:extLst>
      <p:ext uri="{BB962C8B-B14F-4D97-AF65-F5344CB8AC3E}">
        <p14:creationId xmlns:p14="http://schemas.microsoft.com/office/powerpoint/2010/main" val="1070721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-103188"/>
            <a:ext cx="7313613" cy="103188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333375"/>
            <a:ext cx="8243887" cy="5608638"/>
          </a:xfrm>
        </p:spPr>
        <p:txBody>
          <a:bodyPr/>
          <a:lstStyle/>
          <a:p>
            <a:pPr eaLnBrk="1" hangingPunct="1"/>
            <a:r>
              <a:rPr lang="ru-RU" sz="2400" smtClean="0"/>
              <a:t>Жұлдызшалап жалғанудан айырмашылығы, үшбұрыштап жалғануда фазалық токтар сызықтық токқа тең болмайды. Қабылдағыштың фазаларындағы токтар келесі формулалармен анықталады: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smtClean="0"/>
              <a:t>İab = Úab / </a:t>
            </a:r>
            <a:r>
              <a:rPr lang="ru-RU" sz="2400" u="sng" smtClean="0"/>
              <a:t>Z</a:t>
            </a:r>
            <a:r>
              <a:rPr lang="ru-RU" sz="2400" smtClean="0"/>
              <a:t>ab; İbc = Úbc / </a:t>
            </a:r>
            <a:r>
              <a:rPr lang="ru-RU" sz="2400" u="sng" smtClean="0"/>
              <a:t>Z</a:t>
            </a:r>
            <a:r>
              <a:rPr lang="ru-RU" sz="2400" smtClean="0"/>
              <a:t>bc; İca = Úca / </a:t>
            </a:r>
            <a:r>
              <a:rPr lang="ru-RU" sz="2400" u="sng" smtClean="0"/>
              <a:t>Z</a:t>
            </a:r>
            <a:r>
              <a:rPr lang="ru-RU" sz="2400" smtClean="0"/>
              <a:t>ca.</a:t>
            </a:r>
          </a:p>
          <a:p>
            <a:pPr eaLnBrk="1" hangingPunct="1"/>
            <a:r>
              <a:rPr lang="ru-RU" sz="2400" smtClean="0"/>
              <a:t>Сызықтық токтарды фазалық токтармен а, в және с түйіндері үшін Кирхгофтың бірінші заңына сәйкес теңдеулер құру арқылы анықтауға болады.</a:t>
            </a:r>
          </a:p>
          <a:p>
            <a:pPr eaLnBrk="1" hangingPunct="1">
              <a:buFont typeface="Wingdings" pitchFamily="2" charset="2"/>
              <a:buNone/>
            </a:pPr>
            <a:endParaRPr lang="ru-RU" sz="2400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sz="2400" smtClean="0"/>
              <a:t>İA = İab - İca; İB = İbc - İab; İC = İca - İbc.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smtClean="0"/>
              <a:t>Яғни 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2400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sz="2400" smtClean="0"/>
              <a:t>I</a:t>
            </a:r>
            <a:r>
              <a:rPr lang="ru-RU" sz="2400" baseline="-25000" smtClean="0"/>
              <a:t>л</a:t>
            </a:r>
            <a:r>
              <a:rPr lang="ru-RU" sz="2400" smtClean="0"/>
              <a:t> = √3I</a:t>
            </a:r>
            <a:r>
              <a:rPr lang="ru-RU" sz="2400" baseline="-25000" smtClean="0"/>
              <a:t>Ф</a:t>
            </a:r>
          </a:p>
        </p:txBody>
      </p:sp>
    </p:spTree>
    <p:extLst>
      <p:ext uri="{BB962C8B-B14F-4D97-AF65-F5344CB8AC3E}">
        <p14:creationId xmlns:p14="http://schemas.microsoft.com/office/powerpoint/2010/main" val="2749731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/>
              <a:t>Үш фазалы жүйенің қуаты</a:t>
            </a:r>
            <a:br>
              <a:rPr lang="ru-RU" sz="3200" b="1" smtClean="0"/>
            </a:br>
            <a:endParaRPr lang="ru-RU" sz="3200" b="1" smtClean="0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981075"/>
            <a:ext cx="8316912" cy="55435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Үшфазалы тізбектерде, бірфазалы тізбектердегідей белсенді, реактивті және толық қуат ұғымдарын қолданады.</a:t>
            </a:r>
            <a:endParaRPr lang="ru-RU" sz="2000" b="1" smtClean="0"/>
          </a:p>
          <a:p>
            <a:pPr algn="just" eaLnBrk="1" hangingPunct="1">
              <a:lnSpc>
                <a:spcPct val="80000"/>
              </a:lnSpc>
            </a:pPr>
            <a:r>
              <a:rPr lang="kk-KZ" sz="2000" b="1" smtClean="0"/>
              <a:t>Қабылдағыштардың жұлдызшалап жалғануы</a:t>
            </a:r>
            <a:endParaRPr lang="ru-RU" sz="2000" b="1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Симметриялы емес жүктеменің жалпы жағдайында үш фазалы қабылдағыштың белсенді қуаты жеке фазалардың белсенді қуаттарының қосындысына тең болады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P = Pa + Pb + Pc,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Мұнда Pa = Ua Ia cos φa; Pb = Ub Ib cos φb; Pc = Uc Ic cos φc;</a:t>
            </a:r>
            <a:br>
              <a:rPr lang="ru-RU" sz="2000" smtClean="0"/>
            </a:br>
            <a:r>
              <a:rPr lang="ru-RU" sz="2000" smtClean="0"/>
              <a:t>Ua, Ub, Uc; Ia, Ib, Ic – фазалық ток пен кернеу;</a:t>
            </a:r>
            <a:br>
              <a:rPr lang="ru-RU" sz="2000" smtClean="0"/>
            </a:br>
            <a:r>
              <a:rPr lang="ru-RU" sz="2000" smtClean="0"/>
              <a:t>φa, φb, φc – кернеу мен ток арасындағы фазалық бұрыштар.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smtClean="0"/>
              <a:t>Реактивті қуат, сәйкесінше, жеке фазалардың реактивті қуаттардың алгебралық қосындысына тең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Q = Qa + Qb + Qc,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Мұнда Qa = Ua Ia sin φa; Qb = Ub Ib sin φb; Qc = Uc Ic sin φc.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000" smtClean="0"/>
              <a:t>Жеке фазалардың толық қуаты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Sa = Ua Ia; Sb = Ub Ib; Sc = Uc Ic.</a:t>
            </a:r>
          </a:p>
        </p:txBody>
      </p:sp>
    </p:spTree>
    <p:extLst>
      <p:ext uri="{BB962C8B-B14F-4D97-AF65-F5344CB8AC3E}">
        <p14:creationId xmlns:p14="http://schemas.microsoft.com/office/powerpoint/2010/main" val="3872975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476250"/>
            <a:ext cx="7640637" cy="5465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500" smtClean="0"/>
              <a:t>Үшфазалы симметриялы қабылдағыштың актив қуаты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500" smtClean="0"/>
              <a:t>P = 3 P</a:t>
            </a:r>
            <a:r>
              <a:rPr lang="ru-RU" sz="2500" baseline="-25000" smtClean="0"/>
              <a:t>Ф</a:t>
            </a:r>
            <a:r>
              <a:rPr lang="ru-RU" sz="2500" smtClean="0"/>
              <a:t> = 3 U</a:t>
            </a:r>
            <a:r>
              <a:rPr lang="ru-RU" sz="2500" baseline="-25000" smtClean="0"/>
              <a:t>Ф</a:t>
            </a:r>
            <a:r>
              <a:rPr lang="ru-RU" sz="2500" smtClean="0"/>
              <a:t> I</a:t>
            </a:r>
            <a:r>
              <a:rPr lang="ru-RU" sz="2500" baseline="-25000" smtClean="0"/>
              <a:t>Ф</a:t>
            </a:r>
            <a:r>
              <a:rPr lang="ru-RU" sz="2500" smtClean="0"/>
              <a:t> cos φ.</a:t>
            </a:r>
          </a:p>
          <a:p>
            <a:pPr eaLnBrk="1" hangingPunct="1">
              <a:lnSpc>
                <a:spcPct val="90000"/>
              </a:lnSpc>
            </a:pPr>
            <a:r>
              <a:rPr lang="ru-RU" sz="2500" smtClean="0"/>
              <a:t>Сәйкесінше реактив қуат үшін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500" smtClean="0"/>
              <a:t>Q = 3 Q</a:t>
            </a:r>
            <a:r>
              <a:rPr lang="ru-RU" sz="2500" baseline="-25000" smtClean="0"/>
              <a:t>Ф</a:t>
            </a:r>
            <a:r>
              <a:rPr lang="ru-RU" sz="2500" smtClean="0"/>
              <a:t> = 3 U</a:t>
            </a:r>
            <a:r>
              <a:rPr lang="ru-RU" sz="2500" baseline="-25000" smtClean="0"/>
              <a:t>Ф</a:t>
            </a:r>
            <a:r>
              <a:rPr lang="ru-RU" sz="2500" smtClean="0"/>
              <a:t> I</a:t>
            </a:r>
            <a:r>
              <a:rPr lang="ru-RU" sz="2500" baseline="-25000" smtClean="0"/>
              <a:t>Ф</a:t>
            </a:r>
            <a:r>
              <a:rPr lang="ru-RU" sz="2500" smtClean="0"/>
              <a:t> cos φ.</a:t>
            </a:r>
          </a:p>
          <a:p>
            <a:pPr eaLnBrk="1" hangingPunct="1">
              <a:lnSpc>
                <a:spcPct val="90000"/>
              </a:lnSpc>
            </a:pPr>
            <a:r>
              <a:rPr lang="ru-RU" sz="2500" smtClean="0"/>
              <a:t>Толық қуат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500" smtClean="0"/>
              <a:t>S = 3 S</a:t>
            </a:r>
            <a:r>
              <a:rPr lang="ru-RU" sz="2500" baseline="-25000" smtClean="0"/>
              <a:t>Ф</a:t>
            </a:r>
            <a:r>
              <a:rPr lang="ru-RU" sz="2500" smtClean="0"/>
              <a:t> = 3 U</a:t>
            </a:r>
            <a:r>
              <a:rPr lang="ru-RU" sz="2500" baseline="-25000" smtClean="0"/>
              <a:t>Ф</a:t>
            </a:r>
            <a:r>
              <a:rPr lang="ru-RU" sz="2500" smtClean="0"/>
              <a:t> I</a:t>
            </a:r>
            <a:r>
              <a:rPr lang="ru-RU" sz="2500" baseline="-25000" smtClean="0"/>
              <a:t>Ф</a:t>
            </a:r>
            <a:r>
              <a:rPr lang="ru-RU" sz="2500" smtClean="0"/>
              <a:t>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500" smtClean="0"/>
              <a:t>Демек, симметриялы кернеу жүйесі мен симметриялы жүктемесі бар үш фазалы тізбекте бір фазаның қуатын өлшеп, нәтижені үш есе көбейту жеткілікті.</a:t>
            </a:r>
          </a:p>
        </p:txBody>
      </p:sp>
    </p:spTree>
    <p:extLst>
      <p:ext uri="{BB962C8B-B14F-4D97-AF65-F5344CB8AC3E}">
        <p14:creationId xmlns:p14="http://schemas.microsoft.com/office/powerpoint/2010/main" val="19981662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Үш өткізгішті электр тізбегі </vt:lpstr>
      <vt:lpstr>Презентация PowerPoint</vt:lpstr>
      <vt:lpstr>Презентация PowerPoint</vt:lpstr>
      <vt:lpstr>Презентация PowerPoint</vt:lpstr>
      <vt:lpstr>Генератор мен қабылдағыш фазалары арасындағы үшбұрыш байланысы  </vt:lpstr>
      <vt:lpstr>Презентация PowerPoint</vt:lpstr>
      <vt:lpstr>Презентация PowerPoint</vt:lpstr>
      <vt:lpstr>Үш фазалы жүйенің қуаты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Үш өткізгішті электр тізбегі </dc:title>
  <dc:creator>ASUS</dc:creator>
  <cp:lastModifiedBy>ASUS</cp:lastModifiedBy>
  <cp:revision>1</cp:revision>
  <dcterms:created xsi:type="dcterms:W3CDTF">2022-05-10T09:21:56Z</dcterms:created>
  <dcterms:modified xsi:type="dcterms:W3CDTF">2022-05-10T09:22:17Z</dcterms:modified>
</cp:coreProperties>
</file>